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13" r:id="rId2"/>
    <p:sldId id="317" r:id="rId3"/>
    <p:sldId id="331" r:id="rId4"/>
    <p:sldId id="316" r:id="rId5"/>
    <p:sldId id="32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30" r:id="rId15"/>
    <p:sldId id="327" r:id="rId16"/>
    <p:sldId id="328" r:id="rId17"/>
    <p:sldId id="333" r:id="rId18"/>
    <p:sldId id="329" r:id="rId19"/>
    <p:sldId id="335" r:id="rId20"/>
    <p:sldId id="334" r:id="rId21"/>
    <p:sldId id="337" r:id="rId22"/>
    <p:sldId id="336" r:id="rId23"/>
    <p:sldId id="332" r:id="rId24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9878" autoAdjust="0"/>
  </p:normalViewPr>
  <p:slideViewPr>
    <p:cSldViewPr snapToGrid="0">
      <p:cViewPr varScale="1">
        <p:scale>
          <a:sx n="95" d="100"/>
          <a:sy n="95" d="100"/>
        </p:scale>
        <p:origin x="6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25D657-AF56-4474-A5A5-B28E7913A793}" type="datetimeFigureOut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9C3911-F4AF-4562-8041-ABE8DC1F8F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86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D64ABE-11FC-49FA-A63F-8734A7D45E95}" type="datetimeFigureOut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BEB93-B612-47E4-8C6A-0F1B2574CE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2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B41B-B6C2-475C-93C9-12B8401AA420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920A-0578-4672-8EEF-0DA010C6C6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35416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6D16-D212-4FF5-A9C9-B0EA7011C5EA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C4B5-4619-40B4-91DC-31EA7FFC77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97550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AFEE-F05D-4722-A89D-7CD2C2D550AA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3B91-12C6-42D8-99F1-2577FA667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4994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AB49-9ADA-49CE-8CB8-019397FB439E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CE30-CDFA-48CC-BAEF-26FF515405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12002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BFBC-0022-471E-83CB-901A3BCDA88C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91DF-DFDB-48E8-8B0B-D9C7E46543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57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2A53-362F-44CD-A3AD-CFFDDDCDB2D6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E6A1-AC87-4C7E-9C92-6CEC1AFEFC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2442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7002-389F-4D87-996A-0522C3EA2BA6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C080-40E7-4DF9-9728-68737FFE86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9882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A179-71DD-4E04-9717-CDF6A2D3B4C1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4F12-169F-40D7-822D-D77CB67B90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7772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D24-DA2B-46E8-8FED-6CD20E1A0B30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2799-8C72-45AF-B856-CAC6DCBDF9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875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EE04-A73D-4C16-9244-42F4009A68B0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399C-2FCF-4A2E-A498-33002D3EB2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1821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9B86-C176-4550-9E74-BC7627936F37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EC63-D160-46FD-AD73-63F6C71B06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8008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B1066-40BE-4097-A6D7-1DC9DB2EF960}" type="datetime1">
              <a:rPr lang="pl-PL"/>
              <a:pPr>
                <a:defRPr/>
              </a:pPr>
              <a:t>17.10.2022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37B768-F52F-4BAA-B15B-802377C8E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4"/>
          <p:cNvSpPr>
            <a:spLocks noGrp="1"/>
          </p:cNvSpPr>
          <p:nvPr>
            <p:ph type="title"/>
          </p:nvPr>
        </p:nvSpPr>
        <p:spPr>
          <a:xfrm>
            <a:off x="0" y="4721225"/>
            <a:ext cx="9144000" cy="422275"/>
          </a:xfrm>
        </p:spPr>
        <p:txBody>
          <a:bodyPr/>
          <a:lstStyle/>
          <a:p>
            <a:pPr>
              <a:defRPr/>
            </a:pP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Łącznik prosty 8"/>
          <p:cNvCxnSpPr>
            <a:cxnSpLocks/>
          </p:cNvCxnSpPr>
          <p:nvPr/>
        </p:nvCxnSpPr>
        <p:spPr>
          <a:xfrm>
            <a:off x="450850" y="4714875"/>
            <a:ext cx="7109675" cy="12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8BB8E4E8-FE87-40CA-B4C7-AE06AD11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58" y="4743671"/>
            <a:ext cx="1860884" cy="40617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C663A85-E71C-B9D6-7C04-13884508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11" y="0"/>
            <a:ext cx="1134189" cy="94113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1152F1C-C0C4-FB83-E92F-828B41435098}"/>
              </a:ext>
            </a:extLst>
          </p:cNvPr>
          <p:cNvSpPr txBox="1"/>
          <p:nvPr/>
        </p:nvSpPr>
        <p:spPr>
          <a:xfrm>
            <a:off x="1852862" y="1"/>
            <a:ext cx="6156949" cy="941133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noAutofit/>
          </a:bodyPr>
          <a:lstStyle/>
          <a:p>
            <a:pPr algn="ctr"/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II Dolnośląskie Forum</a:t>
            </a:r>
          </a:p>
          <a:p>
            <a:pPr algn="ctr"/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Rad Senioralnych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6C9C52D-A43D-4945-A30D-40BF6DDE6D0F}"/>
              </a:ext>
            </a:extLst>
          </p:cNvPr>
          <p:cNvSpPr/>
          <p:nvPr/>
        </p:nvSpPr>
        <p:spPr>
          <a:xfrm>
            <a:off x="282389" y="2217807"/>
            <a:ext cx="8162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400" b="1" dirty="0">
                <a:solidFill>
                  <a:schemeClr val="accent2"/>
                </a:solidFill>
              </a:rPr>
              <a:t>Przedsiębiorczość srebra</a:t>
            </a:r>
          </a:p>
          <a:p>
            <a:pPr algn="ctr"/>
            <a:br>
              <a:rPr lang="en-US" altLang="pl-PL" sz="4000" i="1" dirty="0">
                <a:solidFill>
                  <a:schemeClr val="accent2"/>
                </a:solidFill>
              </a:rPr>
            </a:br>
            <a:r>
              <a:rPr lang="pl-PL" altLang="pl-PL" sz="2000" b="1" dirty="0"/>
              <a:t>Jan SKONIECZNY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712194746"/>
      </p:ext>
    </p:extLst>
  </p:cSld>
  <p:clrMapOvr>
    <a:masterClrMapping/>
  </p:clrMapOvr>
  <p:transition spd="med" advClick="0"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65D44-D5CF-4C6C-A57D-27DFBF4D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accent2"/>
                </a:solidFill>
              </a:rPr>
              <a:t>Wiek ludności w Polsce według GUS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2CDC54-33A1-43B9-BB7F-B6E45439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4BD1B371-008E-4638-8FB3-5815287A4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2" y="120015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22155494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8F441-05CE-4D1A-8A46-8787B091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dirty="0">
                <a:solidFill>
                  <a:schemeClr val="accent2"/>
                </a:solidFill>
              </a:rPr>
              <a:t>Rynek </a:t>
            </a:r>
            <a:r>
              <a:rPr lang="pl-PL" altLang="pl-PL" sz="2800" b="1" dirty="0" err="1">
                <a:solidFill>
                  <a:schemeClr val="accent2"/>
                </a:solidFill>
              </a:rPr>
              <a:t>silever</a:t>
            </a:r>
            <a:r>
              <a:rPr lang="pl-PL" altLang="pl-PL" sz="2800" b="1" dirty="0">
                <a:solidFill>
                  <a:schemeClr val="accent2"/>
                </a:solidFill>
              </a:rPr>
              <a:t>, ekonomia </a:t>
            </a:r>
            <a:r>
              <a:rPr lang="pl-PL" altLang="pl-PL" sz="2800" b="1" dirty="0" err="1">
                <a:solidFill>
                  <a:schemeClr val="accent2"/>
                </a:solidFill>
              </a:rPr>
              <a:t>silver</a:t>
            </a:r>
            <a:r>
              <a:rPr lang="pl-PL" altLang="pl-PL" sz="2800" b="1" dirty="0">
                <a:solidFill>
                  <a:schemeClr val="accent2"/>
                </a:solidFill>
              </a:rPr>
              <a:t>, przedsiębiorczość </a:t>
            </a:r>
            <a:r>
              <a:rPr lang="pl-PL" altLang="pl-PL" sz="2800" b="1" dirty="0" err="1">
                <a:solidFill>
                  <a:schemeClr val="accent2"/>
                </a:solidFill>
              </a:rPr>
              <a:t>silver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CF290E-85BF-4B56-9B06-3C766A03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chemeClr val="accent2"/>
                </a:solidFill>
              </a:rPr>
              <a:t>Rynek </a:t>
            </a:r>
            <a:r>
              <a:rPr lang="pl-PL" altLang="pl-PL" sz="2400" b="1" dirty="0" err="1">
                <a:solidFill>
                  <a:schemeClr val="accent2"/>
                </a:solidFill>
              </a:rPr>
              <a:t>silver</a:t>
            </a:r>
            <a:r>
              <a:rPr lang="pl-PL" altLang="pl-PL" sz="2400" b="1" dirty="0">
                <a:solidFill>
                  <a:schemeClr val="accent2"/>
                </a:solidFill>
              </a:rPr>
              <a:t> </a:t>
            </a:r>
            <a:r>
              <a:rPr lang="pl-PL" altLang="pl-PL" sz="2400" dirty="0"/>
              <a:t>- zespół mechanizmów umożliwiający kontakt producentów z konsumentami </a:t>
            </a:r>
            <a:r>
              <a:rPr lang="pl-PL" altLang="pl-PL" sz="2400" dirty="0" err="1"/>
              <a:t>silver</a:t>
            </a:r>
            <a:r>
              <a:rPr lang="pl-PL" altLang="pl-PL" sz="2400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 </a:t>
            </a:r>
            <a:r>
              <a:rPr lang="pl-PL" altLang="pl-PL" sz="2400" b="1" dirty="0">
                <a:solidFill>
                  <a:schemeClr val="accent2"/>
                </a:solidFill>
              </a:rPr>
              <a:t>Gospodarka </a:t>
            </a:r>
            <a:r>
              <a:rPr lang="pl-PL" altLang="pl-PL" sz="2400" b="1" dirty="0" err="1">
                <a:solidFill>
                  <a:schemeClr val="accent2"/>
                </a:solidFill>
              </a:rPr>
              <a:t>silver</a:t>
            </a:r>
            <a:r>
              <a:rPr lang="pl-PL" altLang="pl-PL" sz="2400" b="1" dirty="0">
                <a:solidFill>
                  <a:schemeClr val="accent2"/>
                </a:solidFill>
              </a:rPr>
              <a:t> </a:t>
            </a:r>
            <a:r>
              <a:rPr lang="pl-PL" altLang="pl-PL" sz="2400" dirty="0"/>
              <a:t>– system ekonomiczny ukierunkowany na wykorzystywanie potencjału osób </a:t>
            </a:r>
            <a:r>
              <a:rPr lang="pl-PL" altLang="pl-PL" sz="2400" dirty="0" err="1"/>
              <a:t>silver</a:t>
            </a:r>
            <a:r>
              <a:rPr lang="pl-PL" altLang="pl-PL" sz="2400" dirty="0"/>
              <a:t> oraz uwzględniający ich potrzeby;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b="1" dirty="0">
                <a:solidFill>
                  <a:schemeClr val="accent2"/>
                </a:solidFill>
              </a:rPr>
              <a:t>Przedsiębiorczość </a:t>
            </a:r>
            <a:r>
              <a:rPr lang="pl-PL" altLang="pl-PL" sz="2400" b="1" dirty="0" err="1">
                <a:solidFill>
                  <a:schemeClr val="accent2"/>
                </a:solidFill>
              </a:rPr>
              <a:t>silver</a:t>
            </a:r>
            <a:r>
              <a:rPr lang="pl-PL" altLang="pl-PL" sz="2400" b="1" dirty="0">
                <a:solidFill>
                  <a:schemeClr val="accent2"/>
                </a:solidFill>
              </a:rPr>
              <a:t> </a:t>
            </a:r>
            <a:r>
              <a:rPr lang="pl-PL" altLang="pl-PL" sz="2400" dirty="0">
                <a:solidFill>
                  <a:schemeClr val="accent2"/>
                </a:solidFill>
              </a:rPr>
              <a:t>– system zarządzania kierunkowany na  kształtowanie postaw i </a:t>
            </a:r>
            <a:r>
              <a:rPr lang="pl-PL" altLang="pl-PL" sz="2400" dirty="0" err="1">
                <a:solidFill>
                  <a:schemeClr val="accent2"/>
                </a:solidFill>
              </a:rPr>
              <a:t>zachowań</a:t>
            </a:r>
            <a:r>
              <a:rPr lang="pl-PL" altLang="pl-PL" sz="2400" dirty="0">
                <a:solidFill>
                  <a:schemeClr val="accent2"/>
                </a:solidFill>
              </a:rPr>
              <a:t> przedsiębiorczych wśród </a:t>
            </a:r>
            <a:r>
              <a:rPr lang="pl-PL" altLang="pl-PL" sz="2400" dirty="0" err="1">
                <a:solidFill>
                  <a:schemeClr val="accent2"/>
                </a:solidFill>
              </a:rPr>
              <a:t>silversów</a:t>
            </a:r>
            <a:r>
              <a:rPr lang="pl-PL" altLang="pl-PL" sz="2400" dirty="0">
                <a:solidFill>
                  <a:schemeClr val="accent2"/>
                </a:solidFill>
              </a:rPr>
              <a:t>;</a:t>
            </a:r>
            <a:endParaRPr lang="pl-PL" sz="2400" dirty="0">
              <a:solidFill>
                <a:schemeClr val="accent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1A096E-AFF8-418E-851C-2C055A7D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7321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FDB13-55D5-4E6B-948D-FE02DEC7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Rynek </a:t>
            </a:r>
            <a:r>
              <a:rPr lang="pl-PL" b="1" dirty="0" err="1">
                <a:solidFill>
                  <a:schemeClr val="accent2"/>
                </a:solidFill>
              </a:rPr>
              <a:t>silversów</a:t>
            </a:r>
            <a:r>
              <a:rPr lang="pl-PL" b="1" dirty="0">
                <a:solidFill>
                  <a:schemeClr val="accent2"/>
                </a:solidFill>
              </a:rPr>
              <a:t>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66E2A-C1C3-4865-A283-A7E7F75ED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400" b="1" dirty="0">
                <a:solidFill>
                  <a:schemeClr val="accent2"/>
                </a:solidFill>
              </a:rPr>
              <a:t>Wyroby poprawiające komfort</a:t>
            </a:r>
            <a:br>
              <a:rPr lang="pl-PL" sz="2400" b="1" dirty="0">
                <a:solidFill>
                  <a:schemeClr val="accent2"/>
                </a:solidFill>
              </a:rPr>
            </a:br>
            <a:r>
              <a:rPr lang="pl-PL" sz="2400" b="1" dirty="0">
                <a:solidFill>
                  <a:schemeClr val="accent2"/>
                </a:solidFill>
              </a:rPr>
              <a:t>życia artykuły spożywcze specjalnego przeznaczenia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wyroby kosmetyczne i toaletowe dedykowane osobom starszym;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sprzęt elektroniczny dostosowany do potrzeb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meble dostosowane do potrzeb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bielizna i odzież dla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obuwie dla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pozostałe wyroby poprawiające komfort życia;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91CF99-FB54-4835-B94B-CB29DE67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2819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8279E-4436-4740-B692-BB17A54E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Rynek </a:t>
            </a:r>
            <a:r>
              <a:rPr lang="pl-PL" b="1" dirty="0" err="1">
                <a:solidFill>
                  <a:schemeClr val="accent2"/>
                </a:solidFill>
              </a:rPr>
              <a:t>silversów</a:t>
            </a:r>
            <a:r>
              <a:rPr lang="pl-PL" b="1" dirty="0">
                <a:solidFill>
                  <a:schemeClr val="accent2"/>
                </a:solidFill>
              </a:rPr>
              <a:t>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B92E03-0AAF-4953-BE5B-22CC4293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800" b="1" dirty="0">
                <a:solidFill>
                  <a:schemeClr val="accent2"/>
                </a:solidFill>
              </a:rPr>
              <a:t>Wyroby medyczne i rehabilitacyjne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leki i wyroby farmaceutyczne;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sprzęt rehabilitacyjny;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urządzenia medyczne;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obuwie ortopedyczne;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okulary korekcyjne;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protezy dentystyczne itp.;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976669-121B-4394-B9E9-764ABBF8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16232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8ED8F-C3AE-486E-8FE3-58553183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Gospodarka </a:t>
            </a:r>
            <a:r>
              <a:rPr lang="pl-PL" b="1" dirty="0" err="1"/>
              <a:t>silversów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7C2D8E-A19A-40C5-A72A-CB7BC651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Nowe technologie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Budownictwo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Usługi transportowe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Usługi finansowe i ubezpieczeniowe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Usługi zdrowotne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Usługi opiekuńcze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Sport i rekreacja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400" dirty="0"/>
              <a:t>Edukacja i kultura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B6342E-0B82-45FC-BF3B-1EF8F474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4073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24D68-B296-4AD0-8A4B-E13ECA9C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 dirty="0">
                <a:solidFill>
                  <a:srgbClr val="C00000"/>
                </a:solidFill>
              </a:rPr>
              <a:t>Edukacja i kultura dla </a:t>
            </a:r>
            <a:r>
              <a:rPr lang="pl-PL" altLang="pl-PL" sz="3600" b="1" dirty="0" err="1">
                <a:solidFill>
                  <a:srgbClr val="C00000"/>
                </a:solidFill>
              </a:rPr>
              <a:t>silversów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12816-3EEB-4255-8BD8-3E0FFE7E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altLang="pl-PL" dirty="0"/>
              <a:t>Oferta kulturalna dla </a:t>
            </a:r>
            <a:r>
              <a:rPr lang="pl-PL" altLang="pl-PL" dirty="0" err="1"/>
              <a:t>silversów</a:t>
            </a:r>
            <a:r>
              <a:rPr lang="pl-PL" altLang="pl-PL" dirty="0"/>
              <a:t> (kino, teatr, wystawy, muzea, itp.);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dirty="0"/>
              <a:t>Programy radiowe i telewizyjne skierowane dla </a:t>
            </a:r>
            <a:r>
              <a:rPr lang="pl-PL" altLang="pl-PL" dirty="0" err="1"/>
              <a:t>silversów</a:t>
            </a:r>
            <a:r>
              <a:rPr lang="pl-PL" altLang="pl-PL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dirty="0"/>
              <a:t>Zajęcia edukacyjne skierowane do </a:t>
            </a:r>
            <a:r>
              <a:rPr lang="pl-PL" altLang="pl-PL" dirty="0" err="1"/>
              <a:t>silversów</a:t>
            </a:r>
            <a:r>
              <a:rPr lang="pl-PL" altLang="pl-PL" dirty="0"/>
              <a:t>, w tym w zakresie nauczania języków obcych;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879067-EF93-43B0-A58E-2BED0555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5062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683EB-932B-4A4C-8707-94CBBFA1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Przedsiębiorczość </a:t>
            </a:r>
            <a:r>
              <a:rPr lang="pl-PL" b="1" dirty="0" err="1">
                <a:solidFill>
                  <a:schemeClr val="accent2"/>
                </a:solidFill>
              </a:rPr>
              <a:t>silversów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9D19D9-C8EE-4608-842C-180C156A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l-PL" dirty="0"/>
              <a:t>Własna definicja: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800" dirty="0">
                <a:solidFill>
                  <a:schemeClr val="accent2"/>
                </a:solidFill>
              </a:rPr>
              <a:t>Przedsiębiorczość srebra to </a:t>
            </a:r>
            <a:r>
              <a:rPr lang="pl-PL" sz="2800" b="1" dirty="0">
                <a:solidFill>
                  <a:schemeClr val="accent2"/>
                </a:solidFill>
              </a:rPr>
              <a:t>zorganizowany proces działań w danych warunkach rynkowych i technicznych polegający na wykorzystaniu wiedzy, umiejętności i motywacji pracowników dojrzałych, starszych i seniorów w osiąganiu korzyści przez przedsiębiorstwo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DB39A4-FDA2-4DAD-A097-94A38661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2476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C34B5-F00B-4D2F-BA27-09B0E364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>
                <a:solidFill>
                  <a:schemeClr val="accent2"/>
                </a:solidFill>
              </a:rPr>
              <a:t>Aktywizacja seniorów – model XX wiek</a:t>
            </a: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07F41E-5B1A-40A6-8F9F-BBDE58D6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22FD55D-7943-49C5-BE2C-C795DEF06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288" y="1200150"/>
            <a:ext cx="4623946" cy="3394075"/>
          </a:xfrm>
        </p:spPr>
      </p:pic>
    </p:spTree>
    <p:extLst>
      <p:ext uri="{BB962C8B-B14F-4D97-AF65-F5344CB8AC3E}">
        <p14:creationId xmlns:p14="http://schemas.microsoft.com/office/powerpoint/2010/main" val="108386560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F8ADD-7CA3-4889-99E8-2CC1E20C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>
                <a:solidFill>
                  <a:schemeClr val="accent2"/>
                </a:solidFill>
              </a:rPr>
              <a:t>Przedsiębiorczość </a:t>
            </a:r>
            <a:r>
              <a:rPr lang="pl-PL" altLang="pl-PL" sz="3200" b="1" dirty="0" err="1">
                <a:solidFill>
                  <a:schemeClr val="accent2"/>
                </a:solidFill>
              </a:rPr>
              <a:t>silversów</a:t>
            </a:r>
            <a:r>
              <a:rPr lang="pl-PL" altLang="pl-PL" sz="3200" b="1" dirty="0">
                <a:solidFill>
                  <a:schemeClr val="accent2"/>
                </a:solidFill>
              </a:rPr>
              <a:t> - model XXI</a:t>
            </a:r>
            <a:endParaRPr lang="pl-PL" sz="3200" b="1" dirty="0">
              <a:solidFill>
                <a:schemeClr val="accent2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DDC3E-7DE5-49A1-98A0-5A76545B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id="{1796364B-1486-4467-AAE4-FBACD62B24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329" y="1200150"/>
            <a:ext cx="4876553" cy="3394075"/>
          </a:xfrm>
        </p:spPr>
      </p:pic>
    </p:spTree>
    <p:extLst>
      <p:ext uri="{BB962C8B-B14F-4D97-AF65-F5344CB8AC3E}">
        <p14:creationId xmlns:p14="http://schemas.microsoft.com/office/powerpoint/2010/main" val="417557296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60786-A095-4237-89A9-CA90378E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Konstrukt przedsiębiorczości srebrnej</a:t>
            </a:r>
            <a:br>
              <a:rPr lang="pl-PL" sz="3200" b="1" dirty="0"/>
            </a:br>
            <a:r>
              <a:rPr lang="pl-PL" sz="1000" b="1" dirty="0"/>
              <a:t>(</a:t>
            </a:r>
            <a:r>
              <a:rPr lang="pl-PL" sz="1000" b="1" dirty="0" err="1"/>
              <a:t>A.M.Dereń</a:t>
            </a:r>
            <a:r>
              <a:rPr lang="pl-PL" sz="1000" b="1" dirty="0"/>
              <a:t>, </a:t>
            </a:r>
            <a:r>
              <a:rPr lang="pl-PL" sz="1000" b="1" dirty="0" err="1"/>
              <a:t>J.Skonieczny</a:t>
            </a:r>
            <a:r>
              <a:rPr lang="pl-PL" sz="1000" b="1" dirty="0"/>
              <a:t>, 2022)</a:t>
            </a:r>
            <a:endParaRPr lang="pl-PL" sz="32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8804E9-470F-4A19-BD4A-AF8E441A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0071436-56F5-4583-BCCF-523CEC138F9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241" y="1200150"/>
            <a:ext cx="6583517" cy="3394075"/>
          </a:xfrm>
        </p:spPr>
      </p:pic>
    </p:spTree>
    <p:extLst>
      <p:ext uri="{BB962C8B-B14F-4D97-AF65-F5344CB8AC3E}">
        <p14:creationId xmlns:p14="http://schemas.microsoft.com/office/powerpoint/2010/main" val="187272039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66120-06F4-4914-A460-879B9A8B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Przedsiębiorczość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10C5F-3867-4B1E-8380-9B363603F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2000" dirty="0"/>
              <a:t>Termin ten po raz pierwszy pojawił się na przełomie XVIII i XIX wieku. Początku zainteresowań naukowych i badawczych nad przedsiębiorczością, należy upatrywać w rewolucji przemysłowej. Związane to było </a:t>
            </a:r>
            <a:r>
              <a:rPr lang="pl-PL" altLang="pl-PL" sz="2000" b="1" dirty="0"/>
              <a:t>z tworzeniem się w ówczesnym czasie nowych form gospodarowania, zarządzania oraz ekonomizacją życia społecznego, poprzez odpowiednie wykorzystanie potencjału kapitałowego, technicznego, surowcowego oraz ludzkiego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2000" dirty="0"/>
              <a:t>Prekursorzy - A. </a:t>
            </a:r>
            <a:r>
              <a:rPr lang="pl-PL" altLang="pl-PL" sz="2000" dirty="0" err="1"/>
              <a:t>Smith</a:t>
            </a:r>
            <a:r>
              <a:rPr lang="pl-PL" altLang="pl-PL" sz="2000" dirty="0"/>
              <a:t> (1723-1790), J.B. </a:t>
            </a:r>
            <a:r>
              <a:rPr lang="pl-PL" altLang="pl-PL" sz="2000" dirty="0" err="1"/>
              <a:t>Say</a:t>
            </a:r>
            <a:r>
              <a:rPr lang="pl-PL" altLang="pl-PL" sz="2000" dirty="0"/>
              <a:t> (1767-1832) i J. </a:t>
            </a:r>
            <a:r>
              <a:rPr lang="pl-PL" altLang="pl-PL" sz="2000" dirty="0" err="1"/>
              <a:t>Schumpeter</a:t>
            </a:r>
            <a:r>
              <a:rPr lang="pl-PL" altLang="pl-PL" sz="2000" dirty="0"/>
              <a:t> (1883-1950)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41A591-E71E-4AAB-8CE3-11F349A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17298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9A410-1977-4638-BF1B-A96C0D43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Podstawowy</a:t>
            </a:r>
            <a:r>
              <a:rPr lang="pl-PL" dirty="0">
                <a:solidFill>
                  <a:schemeClr val="accent2"/>
                </a:solidFill>
              </a:rPr>
              <a:t> </a:t>
            </a:r>
            <a:r>
              <a:rPr lang="pl-PL" b="1" dirty="0">
                <a:solidFill>
                  <a:schemeClr val="accent2"/>
                </a:solidFill>
              </a:rPr>
              <a:t>cel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4D0EE0-2DB7-41A5-8E5D-E80F60F5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800" dirty="0">
                <a:solidFill>
                  <a:schemeClr val="accent2"/>
                </a:solidFill>
              </a:rPr>
              <a:t>Inkluzja pracowników dojrzałych, starszych i seniorów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33BD20-4DFD-4C27-8584-7FACAF84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13202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42618-4276-4013-B417-6C3A64AA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Działania strategiczne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613380-8C89-40F1-AC77-F48C8503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800" dirty="0"/>
              <a:t>Działania strategiczne obejmują m.in.: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opracowanie strategii aktywizacji osób starszych w zakresie podejmowania działalności gospodarczej (na poziomie ogólnokrajowym i regionalnym);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prowadzenie analiz i badań dotyczących srebrnej przedsiębiorczości;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przygotowanie nowej oferty edukacyjnej oraz wparcie edukacyjne dla osób starszych;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tworzenie zespołów międzypokoleniowych, w celu transferu wiedzy do pracowników starszych oraz doświadczeń do pracowników młodszych (likwidacja asymetrii wiedzy i doświadczeń);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organizowanie sieci współpracy regionalnej w zakresie rozwoju przedsiębiorczości senioralnej;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planowanie tzw. drugiej kariery zawodowej seniorów.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D5EA3C-6916-4498-B0B4-08F5159B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5934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2E36ED-DB2C-4B12-A542-F31D91E4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Działania operacyjne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2C1955-CFA4-4D22-B491-5F3A4530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40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1800" dirty="0"/>
              <a:t>Działania operacyjne obejmują;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aktywizację zawodową i społeczną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wydłużenie kariery zawodowej;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zatrudnianie seniorów w charakterze konsultantów;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rozwijanie wolontariatu </a:t>
            </a:r>
            <a:r>
              <a:rPr lang="pl-PL" sz="1800"/>
              <a:t>pracowniczego wśród seniorów</a:t>
            </a:r>
            <a:r>
              <a:rPr lang="pl-PL" sz="1800" dirty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oferowanie szkoleń i warsztatów dla pracowników senioralnych w celu nabycia zdolności przedsiębiorczych;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promowanie zakładania startupów przez seniorów;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tworzenie bazy dobrych praktyk w obszarze przedsiębiorczości srebrnej;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1800" dirty="0"/>
              <a:t>pakiety zdrowotne i ubezpieczeniowe jako pozafinansowe instrumenty aktywizowania seniorów.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2D58B8-4020-4421-8EEB-946398B5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22624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9EBED9-842A-4B39-A023-9D959C5C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5400" b="1" dirty="0">
                <a:solidFill>
                  <a:schemeClr val="accent2"/>
                </a:solidFill>
              </a:rPr>
              <a:t>Dziękuję za uwagę</a:t>
            </a:r>
          </a:p>
          <a:p>
            <a:pPr marL="0" indent="0" algn="ctr">
              <a:buNone/>
            </a:pPr>
            <a:endParaRPr lang="pl-PL" sz="5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1600" b="1" dirty="0">
                <a:solidFill>
                  <a:schemeClr val="accent2"/>
                </a:solidFill>
              </a:rPr>
              <a:t>jan.skonieczny@pwr.edu.pl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C0C3D0-3406-4608-9A98-6D3B258B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6855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A517D-F678-4DDD-B72E-6FEAD9D5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Przedsiębiorczość</a:t>
            </a:r>
            <a:br>
              <a:rPr lang="pl-PL" b="1" dirty="0"/>
            </a:br>
            <a:r>
              <a:rPr lang="pl-PL" sz="1000" b="1" dirty="0"/>
              <a:t>(</a:t>
            </a:r>
            <a:r>
              <a:rPr lang="pl-PL" sz="1000" dirty="0"/>
              <a:t>Według A. </a:t>
            </a:r>
            <a:r>
              <a:rPr lang="pl-PL" sz="1000" dirty="0" err="1"/>
              <a:t>Isachsena</a:t>
            </a:r>
            <a:r>
              <a:rPr lang="pl-PL" sz="1000" dirty="0"/>
              <a:t> i C. Hamiltona)</a:t>
            </a:r>
            <a:br>
              <a:rPr lang="pl-PL" sz="1000" dirty="0"/>
            </a:br>
            <a:endParaRPr lang="pl-PL" sz="1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537381-0F82-43FB-AB76-D77EF3EE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400" dirty="0"/>
              <a:t>Przedsiębiorczość </a:t>
            </a:r>
            <a:r>
              <a:rPr lang="pl-PL" sz="2400" b="1" dirty="0"/>
              <a:t>jest ekonomicznym "pulsem" społeczeństwa</a:t>
            </a:r>
            <a:r>
              <a:rPr lang="pl-PL" sz="2400" dirty="0"/>
              <a:t>, który odmierza rytm i sposób zaspokajania potrzeb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Przedsiębiorczość </a:t>
            </a:r>
            <a:r>
              <a:rPr lang="pl-PL" sz="2400" b="1" dirty="0"/>
              <a:t>jest podstawą i warunkiem innowacyjnego rozwoju gospodarki, podnoszenia życia społeczeństwa oraz indywidualnej zamożności</a:t>
            </a:r>
            <a:r>
              <a:rPr lang="pl-PL" sz="2400" dirty="0"/>
              <a:t>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Przedsiębiorczość </a:t>
            </a:r>
            <a:r>
              <a:rPr lang="pl-PL" sz="2400" b="1" dirty="0"/>
              <a:t>zapewnia</a:t>
            </a:r>
            <a:r>
              <a:rPr lang="pl-PL" sz="2400" dirty="0"/>
              <a:t> </a:t>
            </a:r>
            <a:r>
              <a:rPr lang="pl-PL" sz="2400" b="1" dirty="0"/>
              <a:t>wzrost dochodów ludności</a:t>
            </a:r>
            <a:r>
              <a:rPr lang="pl-PL" sz="2400" dirty="0"/>
              <a:t>, a zwłaszcza przedsiębiorczych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C8CF06-2671-4D42-9F7B-E7D41248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101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DB444-B7EC-4843-AAA3-394C4D54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/>
                </a:solidFill>
              </a:rPr>
              <a:t>Pojęcie przedsiębiorczości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5A302-AE3C-4FD8-903C-D1AB21CF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800" b="1" dirty="0"/>
              <a:t>Cecha, postawa, zachowanie, orientacja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800" b="1" dirty="0"/>
              <a:t>Proces</a:t>
            </a:r>
            <a:r>
              <a:rPr lang="pl-PL" altLang="pl-PL" sz="2800" dirty="0"/>
              <a:t>, przedsięwzięcie, działanie, zbiór czynności, transformacja, transgresja, restrukturyzacja, reorganizacja, reforma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800" b="1" dirty="0"/>
              <a:t>Styl</a:t>
            </a:r>
            <a:r>
              <a:rPr lang="pl-PL" altLang="pl-PL" sz="2800" dirty="0"/>
              <a:t> zarządzania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800" b="1" dirty="0"/>
              <a:t>Funkcja</a:t>
            </a:r>
            <a:r>
              <a:rPr lang="pl-PL" altLang="pl-PL" sz="2800" dirty="0"/>
              <a:t> zarządzania (inne funkcje, np. innowacyjna, kreatywna)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416288-4FA8-48C9-8671-9D14D341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3992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32B7F-8306-43A4-A523-205CB4AA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chemeClr val="accent2"/>
                </a:solidFill>
              </a:rPr>
              <a:t>Rodzaje</a:t>
            </a:r>
            <a:r>
              <a:rPr lang="en-US" altLang="pl-PL" b="1" dirty="0">
                <a:solidFill>
                  <a:schemeClr val="accent2"/>
                </a:solidFill>
              </a:rPr>
              <a:t> </a:t>
            </a:r>
            <a:r>
              <a:rPr lang="pl-PL" altLang="pl-PL" b="1" dirty="0">
                <a:solidFill>
                  <a:schemeClr val="accent2"/>
                </a:solidFill>
              </a:rPr>
              <a:t>przedsiębiorczości</a:t>
            </a: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2DB6FD-6E53-4322-AC21-4249D0E03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299560"/>
            <a:ext cx="4040188" cy="296346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rodzinna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innowacyjna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pl-PL" sz="2000" dirty="0"/>
              <a:t>M</a:t>
            </a:r>
            <a:r>
              <a:rPr lang="pl-PL" altLang="pl-PL" sz="2000" dirty="0"/>
              <a:t>MŚP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korporacyjna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Przedsiębiorczość typu </a:t>
            </a:r>
            <a:r>
              <a:rPr lang="pl-PL" altLang="pl-PL" sz="2000" i="1" dirty="0"/>
              <a:t>startup (</a:t>
            </a:r>
            <a:r>
              <a:rPr lang="pl-PL" altLang="pl-PL" sz="2000" dirty="0"/>
              <a:t>Przeds. Startupu</a:t>
            </a:r>
            <a:r>
              <a:rPr lang="pl-PL" altLang="pl-PL" sz="2000" i="1" dirty="0"/>
              <a:t>)</a:t>
            </a:r>
            <a:endParaRPr lang="pl-PL" altLang="pl-PL" sz="2000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strategiczna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społeczna</a:t>
            </a:r>
          </a:p>
          <a:p>
            <a:pPr lvl="4" eaLnBrk="1" hangingPunct="1">
              <a:buFont typeface="Wingdings" panose="05000000000000000000" pitchFamily="2" charset="2"/>
              <a:buChar char="q"/>
            </a:pPr>
            <a:r>
              <a:rPr lang="pl-PL" altLang="pl-PL" sz="2000" b="1" dirty="0">
                <a:solidFill>
                  <a:schemeClr val="accent2"/>
                </a:solidFill>
              </a:rPr>
              <a:t>Srebrna (</a:t>
            </a:r>
            <a:r>
              <a:rPr lang="pl-PL" altLang="pl-PL" sz="2000" b="1" dirty="0" err="1">
                <a:solidFill>
                  <a:schemeClr val="accent2"/>
                </a:solidFill>
              </a:rPr>
              <a:t>silver</a:t>
            </a:r>
            <a:r>
              <a:rPr lang="pl-PL" altLang="pl-PL" sz="2000" b="1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551BEA-98BD-457B-0C41-944C4685C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413" y="1299560"/>
            <a:ext cx="4041775" cy="27800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intelektualna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regionalna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akademicka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garażowa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inżynierska/ technologiczna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międzynarodowa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2000" dirty="0"/>
              <a:t>ekologiczna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151A66-F7D8-45CA-8C98-6DC2C585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710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6603D-6789-4A3E-9D6F-D069A6B2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accent2"/>
                </a:solidFill>
              </a:rPr>
              <a:t>Zmiany w zarządzaniu organizacjami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1C9D8E-C654-4647-A33A-AD5FC41E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5" name="Symbol zastępczy zawartości 10">
            <a:extLst>
              <a:ext uri="{FF2B5EF4-FFF2-40B4-BE49-F238E27FC236}">
                <a16:creationId xmlns:a16="http://schemas.microsoft.com/office/drawing/2014/main" id="{CE234914-44A4-4F8F-A9BB-42000BED7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048" y="952896"/>
            <a:ext cx="6241844" cy="40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7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9963DE-409C-4347-9D03-232CEBCD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bg2"/>
                </a:solidFill>
              </a:rPr>
              <a:t> </a:t>
            </a:r>
            <a:r>
              <a:rPr lang="pl-PL" altLang="pl-PL" sz="2800" b="1" dirty="0">
                <a:solidFill>
                  <a:schemeClr val="accent2"/>
                </a:solidFill>
              </a:rPr>
              <a:t>Struktura przedsiębiorczości srebrnej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BA7596-C8BE-4B7A-80B9-2AD9AE00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altLang="pl-PL" dirty="0">
                <a:solidFill>
                  <a:schemeClr val="accent2"/>
                </a:solidFill>
              </a:rPr>
              <a:t>Pracownik srebrny </a:t>
            </a:r>
            <a:r>
              <a:rPr lang="pl-PL" altLang="pl-PL" dirty="0"/>
              <a:t>(</a:t>
            </a:r>
            <a:r>
              <a:rPr lang="pl-PL" altLang="pl-PL" i="1" dirty="0" err="1"/>
              <a:t>silver</a:t>
            </a:r>
            <a:r>
              <a:rPr lang="pl-PL" altLang="pl-PL" i="1" dirty="0"/>
              <a:t> </a:t>
            </a:r>
            <a:r>
              <a:rPr lang="pl-PL" altLang="pl-PL" i="1" dirty="0" err="1"/>
              <a:t>employee</a:t>
            </a:r>
            <a:r>
              <a:rPr lang="pl-PL" altLang="pl-PL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dirty="0">
                <a:solidFill>
                  <a:schemeClr val="accent2"/>
                </a:solidFill>
              </a:rPr>
              <a:t>Ekonomia srebrna </a:t>
            </a:r>
            <a:r>
              <a:rPr lang="pl-PL" altLang="pl-PL" dirty="0"/>
              <a:t>(</a:t>
            </a:r>
            <a:r>
              <a:rPr lang="pl-PL" altLang="pl-PL" i="1" dirty="0" err="1"/>
              <a:t>silver</a:t>
            </a:r>
            <a:r>
              <a:rPr lang="pl-PL" altLang="pl-PL" i="1" dirty="0"/>
              <a:t>  </a:t>
            </a:r>
            <a:r>
              <a:rPr lang="pl-PL" altLang="pl-PL" i="1" dirty="0" err="1"/>
              <a:t>economy</a:t>
            </a:r>
            <a:r>
              <a:rPr lang="pl-PL" altLang="pl-PL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dirty="0">
                <a:solidFill>
                  <a:schemeClr val="accent2"/>
                </a:solidFill>
              </a:rPr>
              <a:t>Przedsiębiorczość</a:t>
            </a:r>
            <a:r>
              <a:rPr lang="pl-PL" altLang="pl-PL" dirty="0"/>
              <a:t> - jako cecha, zachowanie lub orientacja pracownika (</a:t>
            </a:r>
            <a:r>
              <a:rPr lang="pl-PL" altLang="pl-PL" i="1" dirty="0" err="1"/>
              <a:t>entrepreneurship</a:t>
            </a:r>
            <a:r>
              <a:rPr lang="pl-PL" alt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98265D-35B7-464D-8059-39B1760F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862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068D45-C2B9-4FAE-AF90-9C1B922F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C00000"/>
                </a:solidFill>
              </a:rPr>
              <a:t>Generacje</a:t>
            </a:r>
            <a:br>
              <a:rPr lang="pl-PL" sz="1000" b="1" dirty="0">
                <a:solidFill>
                  <a:srgbClr val="C00000"/>
                </a:solidFill>
              </a:rPr>
            </a:br>
            <a:r>
              <a:rPr lang="pl-PL" sz="1000" b="1" dirty="0">
                <a:solidFill>
                  <a:srgbClr val="C00000"/>
                </a:solidFill>
              </a:rPr>
              <a:t>(</a:t>
            </a:r>
            <a:r>
              <a:rPr lang="pl-PL" altLang="pl-PL" sz="1000" dirty="0">
                <a:solidFill>
                  <a:srgbClr val="C00000"/>
                </a:solidFill>
              </a:rPr>
              <a:t> https://en.wikipedia.org/wiki/Generation_Alpha)</a:t>
            </a:r>
            <a:endParaRPr lang="pl-PL" sz="10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266C90-E11D-4541-B28C-4EBCD446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706C709F-B504-49C3-872D-5512F3430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6740" y="1200150"/>
            <a:ext cx="5430520" cy="3394075"/>
          </a:xfrm>
        </p:spPr>
      </p:pic>
    </p:spTree>
    <p:extLst>
      <p:ext uri="{BB962C8B-B14F-4D97-AF65-F5344CB8AC3E}">
        <p14:creationId xmlns:p14="http://schemas.microsoft.com/office/powerpoint/2010/main" val="12494175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5E16C-1FBF-4C4F-B598-6CE0DE79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/>
                </a:solidFill>
              </a:rPr>
              <a:t>Seniorzy i </a:t>
            </a:r>
            <a:r>
              <a:rPr lang="pl-PL" dirty="0" err="1">
                <a:solidFill>
                  <a:schemeClr val="accent2"/>
                </a:solidFill>
              </a:rPr>
              <a:t>silversi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0918F-6A3F-408B-981D-D62D1904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/>
              <a:t>50-60 lat – </a:t>
            </a:r>
            <a:r>
              <a:rPr lang="pl-PL" altLang="pl-PL" sz="2000" dirty="0">
                <a:solidFill>
                  <a:schemeClr val="accent1"/>
                </a:solidFill>
              </a:rPr>
              <a:t>pracownik w dojrzałym wieku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/>
              <a:t>60 i więcej lat – </a:t>
            </a:r>
            <a:r>
              <a:rPr lang="pl-PL" altLang="pl-PL" sz="2000" dirty="0">
                <a:solidFill>
                  <a:schemeClr val="accent2"/>
                </a:solidFill>
              </a:rPr>
              <a:t>senior</a:t>
            </a:r>
          </a:p>
          <a:p>
            <a:pPr marL="0" indent="0">
              <a:buNone/>
              <a:defRPr/>
            </a:pPr>
            <a:r>
              <a:rPr lang="pl-PL" altLang="pl-PL" sz="2000" dirty="0">
                <a:solidFill>
                  <a:schemeClr val="accent2"/>
                </a:solidFill>
              </a:rPr>
              <a:t>Podział seniorów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/>
              <a:t>60-75 lat – </a:t>
            </a:r>
            <a:r>
              <a:rPr lang="pl-PL" altLang="pl-PL" sz="2000" dirty="0">
                <a:solidFill>
                  <a:schemeClr val="accent2"/>
                </a:solidFill>
              </a:rPr>
              <a:t>wczesny starzec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/>
              <a:t>76-90 lat – </a:t>
            </a:r>
            <a:r>
              <a:rPr lang="pl-PL" altLang="pl-PL" sz="2000" dirty="0">
                <a:solidFill>
                  <a:schemeClr val="accent2"/>
                </a:solidFill>
              </a:rPr>
              <a:t>późny starzec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/>
              <a:t>Ponad 90 lat – </a:t>
            </a:r>
            <a:r>
              <a:rPr lang="pl-PL" altLang="pl-PL" sz="2000" dirty="0">
                <a:solidFill>
                  <a:schemeClr val="accent2"/>
                </a:solidFill>
              </a:rPr>
              <a:t>wiekowy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l-PL" altLang="pl-PL" sz="2000" dirty="0" err="1">
                <a:solidFill>
                  <a:schemeClr val="accent2"/>
                </a:solidFill>
              </a:rPr>
              <a:t>Silvers</a:t>
            </a:r>
            <a:r>
              <a:rPr lang="pl-PL" altLang="pl-PL" sz="2000" dirty="0">
                <a:solidFill>
                  <a:schemeClr val="accent2"/>
                </a:solidFill>
              </a:rPr>
              <a:t> – osoba w wieku 50 lat i więcej lat , która jest świadoma, zmotywowana i  przygotowana do dłuższej aktywności zawodowej i społecznej w społeczeństwie</a:t>
            </a:r>
          </a:p>
          <a:p>
            <a:pPr marL="0" indent="0">
              <a:buNone/>
              <a:defRPr/>
            </a:pPr>
            <a:endParaRPr lang="pl-PL" altLang="pl-PL" sz="36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04EB5D-C7B1-4480-B3B7-44BB2781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9CE30-CDFA-48CC-BAEF-26FF5154057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6664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li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plik</Template>
  <TotalTime>5413</TotalTime>
  <Words>785</Words>
  <Application>Microsoft Office PowerPoint</Application>
  <PresentationFormat>Pokaz na ekranie (16:9)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plik</vt:lpstr>
      <vt:lpstr>Prezentacja programu PowerPoint</vt:lpstr>
      <vt:lpstr>Przedsiębiorczość</vt:lpstr>
      <vt:lpstr>Przedsiębiorczość (Według A. Isachsena i C. Hamiltona) </vt:lpstr>
      <vt:lpstr>Pojęcie przedsiębiorczości </vt:lpstr>
      <vt:lpstr>Rodzaje przedsiębiorczości</vt:lpstr>
      <vt:lpstr>Zmiany w zarządzaniu organizacjami</vt:lpstr>
      <vt:lpstr> Struktura przedsiębiorczości srebrnej</vt:lpstr>
      <vt:lpstr>Generacje ( https://en.wikipedia.org/wiki/Generation_Alpha)</vt:lpstr>
      <vt:lpstr>Seniorzy i silversi</vt:lpstr>
      <vt:lpstr>Wiek ludności w Polsce według GUS</vt:lpstr>
      <vt:lpstr>Rynek silever, ekonomia silver, przedsiębiorczość silver</vt:lpstr>
      <vt:lpstr>Rynek silversów (1)</vt:lpstr>
      <vt:lpstr>Rynek silversów (2)</vt:lpstr>
      <vt:lpstr>Gospodarka silversów</vt:lpstr>
      <vt:lpstr>Edukacja i kultura dla silversów</vt:lpstr>
      <vt:lpstr>Przedsiębiorczość silversów</vt:lpstr>
      <vt:lpstr>Aktywizacja seniorów – model XX wiek</vt:lpstr>
      <vt:lpstr>Przedsiębiorczość silversów - model XXI</vt:lpstr>
      <vt:lpstr>Konstrukt przedsiębiorczości srebrnej (A.M.Dereń, J.Skonieczny, 2022)</vt:lpstr>
      <vt:lpstr>Podstawowy cel</vt:lpstr>
      <vt:lpstr>Działania strategiczne</vt:lpstr>
      <vt:lpstr>Działania operacyjne</vt:lpstr>
      <vt:lpstr>Prezentacja programu PowerPoint</vt:lpstr>
    </vt:vector>
  </TitlesOfParts>
  <Company>SONIK &amp; SONIK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mkubrycht</dc:creator>
  <cp:lastModifiedBy>Fundacja Aktywny Senior</cp:lastModifiedBy>
  <cp:revision>287</cp:revision>
  <dcterms:created xsi:type="dcterms:W3CDTF">2010-12-31T07:04:34Z</dcterms:created>
  <dcterms:modified xsi:type="dcterms:W3CDTF">2022-10-17T16:52:28Z</dcterms:modified>
</cp:coreProperties>
</file>